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9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9" r:id="rId10"/>
    <p:sldId id="265" r:id="rId11"/>
    <p:sldId id="266" r:id="rId12"/>
    <p:sldId id="268" r:id="rId13"/>
    <p:sldId id="267" r:id="rId14"/>
    <p:sldId id="270" r:id="rId15"/>
    <p:sldId id="273" r:id="rId16"/>
    <p:sldId id="271" r:id="rId17"/>
    <p:sldId id="272" r:id="rId18"/>
  </p:sldIdLst>
  <p:sldSz cx="9144000" cy="6858000" type="screen4x3"/>
  <p:notesSz cx="6858000" cy="92964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6" d="100"/>
          <a:sy n="86" d="100"/>
        </p:scale>
        <p:origin x="-150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A66DB0A-B7D6-4131-854C-6B22DEEFB06F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4900" y="696913"/>
            <a:ext cx="4648200" cy="348615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5790"/>
            <a:ext cx="5486400" cy="418338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9967"/>
            <a:ext cx="2971800" cy="46482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672C4F1-B28D-4008-A142-5CF4CDAC23C9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454945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15</a:t>
            </a:fld>
            <a:endParaRPr lang="en-US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16</a:t>
            </a:fld>
            <a:endParaRPr lang="en-US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17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672C4F1-B28D-4008-A142-5CF4CDAC23C9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alphaModFix amt="35000"/>
            <a:lum/>
          </a:blip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10FB24-5761-42BC-B003-EB91F8687756}" type="datetimeFigureOut">
              <a:rPr lang="en-US" smtClean="0"/>
              <a:pPr/>
              <a:t>2/18/2013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8D55F42-4987-4229-BACA-9DFE8A921785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iCL6d0OwKt8" TargetMode="External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BzJGckMYO4" TargetMode="External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gif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hyperlink" Target="http://images.google.com/imgres?imgurl=http://www.sinauer.com/cooper/4e/micro/16/16-02_Meiosis-Metaphase1(NL-Large).jpg&amp;imgrefurl=http://www.sinauer.com/cooper/4e/micrographs1602.html&amp;usg=__q6gNTafT33UYyWF69_vzTmRF1l8=&amp;h=541&amp;w=800&amp;sz=368&amp;hl=en&amp;start=1&amp;itbs=1&amp;tbnid=YPC04LslO8hV_M:&amp;tbnh=97&amp;tbnw=143&amp;prev=/images?q=metaphase+1+of+meiosis&amp;hl=en&amp;safe=active&amp;gbv=2&amp;tbs=isch:1" TargetMode="Externa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hyperlink" Target="http://images.google.com/imgres?imgurl=http://staff.jccc.net/pdecell/celldivision/images/anaphase1.gif&amp;imgrefurl=http://staff.jccc.net/pdecell/celldivision/meiosis.html&amp;usg=__wQXmswmQr7iCCKdN6JQy8an8mUo=&amp;h=218&amp;w=230&amp;sz=3&amp;hl=en&amp;start=5&amp;itbs=1&amp;tbnid=YijjHCLop6IFfM:&amp;tbnh=102&amp;tbnw=108&amp;prev=/images?q=anaphase+1&amp;hl=en&amp;safe=active&amp;gbv=2&amp;tbs=isch:1" TargetMode="Externa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7.jpeg"/><Relationship Id="rId4" Type="http://schemas.openxmlformats.org/officeDocument/2006/relationships/hyperlink" Target="http://images.google.com/imgres?imgurl=http://www.uic.edu/classes/bios/bios100/f05pm/telophase1m.jpg&amp;imgrefurl=http://www.uic.edu/classes/bios/bios100/f05pm/lect13.htm&amp;usg=__xPdCeRfz_ll6PZIYwtMYGqmIqxw=&amp;h=236&amp;w=237&amp;sz=18&amp;hl=en&amp;start=3&amp;itbs=1&amp;tbnid=5KvV8EVueBENJM:&amp;tbnh=109&amp;tbnw=109&amp;prev=/images?q=telophase+1&amp;hl=en&amp;safe=active&amp;gbv=2&amp;tbs=isch:1" TargetMode="Externa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MEIOSIS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HOW SPERM &amp; EGG GET MADE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0" y="152400"/>
            <a:ext cx="47244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MEIOSIS II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34290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second part of meiosis starts immediately after telophase I is completed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chromsomes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DO NOT REPLICATE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humans you start with 46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Meiosis II will create cells with ½ the number of chromosomes.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humans this would be 23 chromosomes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057400" y="152400"/>
            <a:ext cx="3962400" cy="1143000"/>
          </a:xfrm>
        </p:spPr>
        <p:txBody>
          <a:bodyPr>
            <a:normAutofit fontScale="90000"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Stages of Meiosis II	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525963"/>
          </a:xfrm>
        </p:spPr>
        <p:txBody>
          <a:bodyPr>
            <a:normAutofit/>
          </a:bodyPr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Prophase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II – Another spindle forms and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chromatids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move toward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center.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Metaphase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II – The chromatids are fastened at their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centromeres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by the spindle fibers and line up at the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equator.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Anaphase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II – Centromeres separate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 chromatids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separate, becoming a single-stranded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chromosome.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Telophase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II – Both daughter cells divided and now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there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sz="2000" u="sng" dirty="0">
                <a:latin typeface="Times New Roman" pitchFamily="18" charset="0"/>
                <a:cs typeface="Times New Roman" pitchFamily="18" charset="0"/>
              </a:rPr>
              <a:t>4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 haploid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cells.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humans, each cell now has </a:t>
            </a:r>
            <a:r>
              <a:rPr lang="en-US" sz="2400">
                <a:latin typeface="Times New Roman" pitchFamily="18" charset="0"/>
                <a:cs typeface="Times New Roman" pitchFamily="18" charset="0"/>
              </a:rPr>
              <a:t>23 </a:t>
            </a:r>
            <a:r>
              <a:rPr lang="en-US" sz="2400" smtClean="0">
                <a:latin typeface="Times New Roman" pitchFamily="18" charset="0"/>
                <a:cs typeface="Times New Roman" pitchFamily="18" charset="0"/>
              </a:rPr>
              <a:t>UNPAIRED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chromosomes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spcBef>
                <a:spcPts val="0"/>
              </a:spcBef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iosisII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762000" y="571500"/>
            <a:ext cx="7620000" cy="5715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152400"/>
            <a:ext cx="5715000" cy="11430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GAMETE FORMATION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b="1" dirty="0" smtClean="0"/>
              <a:t>Spermatogenesis </a:t>
            </a:r>
            <a:r>
              <a:rPr lang="en-US" b="1" dirty="0"/>
              <a:t>– formation </a:t>
            </a:r>
            <a:r>
              <a:rPr lang="en-US" b="1" dirty="0" smtClean="0"/>
              <a:t>of </a:t>
            </a:r>
            <a:r>
              <a:rPr lang="en-US" b="1" dirty="0"/>
              <a:t>sperm in </a:t>
            </a:r>
            <a:r>
              <a:rPr lang="en-US" b="1" dirty="0" smtClean="0"/>
              <a:t>males.</a:t>
            </a:r>
            <a:endParaRPr lang="en-US" dirty="0" smtClean="0"/>
          </a:p>
          <a:p>
            <a:pPr lvl="1">
              <a:buBlip>
                <a:blip r:embed="rId3"/>
              </a:buBlip>
            </a:pPr>
            <a:r>
              <a:rPr lang="en-US" b="1" dirty="0" smtClean="0"/>
              <a:t>Results </a:t>
            </a:r>
            <a:r>
              <a:rPr lang="en-US" b="1" dirty="0"/>
              <a:t>in 4 </a:t>
            </a:r>
            <a:r>
              <a:rPr lang="en-US" b="1" dirty="0" smtClean="0"/>
              <a:t>functioning sperm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/>
              <a:t>Sperm </a:t>
            </a:r>
            <a:r>
              <a:rPr lang="en-US" b="1" dirty="0"/>
              <a:t>carry only DNA, very little </a:t>
            </a:r>
            <a:r>
              <a:rPr lang="en-US" b="1" dirty="0" smtClean="0"/>
              <a:t>cytoplasm </a:t>
            </a:r>
            <a:r>
              <a:rPr lang="en-US" b="1" dirty="0"/>
              <a:t>is in the </a:t>
            </a:r>
            <a:r>
              <a:rPr lang="en-US" b="1" dirty="0" smtClean="0"/>
              <a:t>sperm.</a:t>
            </a:r>
            <a:endParaRPr lang="en-US" dirty="0" smtClean="0"/>
          </a:p>
          <a:p>
            <a:pPr>
              <a:buBlip>
                <a:blip r:embed="rId3"/>
              </a:buBlip>
            </a:pPr>
            <a:r>
              <a:rPr lang="en-US" b="1" dirty="0" err="1" smtClean="0"/>
              <a:t>Oogenesis</a:t>
            </a:r>
            <a:r>
              <a:rPr lang="en-US" b="1" dirty="0" smtClean="0"/>
              <a:t> </a:t>
            </a:r>
            <a:r>
              <a:rPr lang="en-US" b="1" dirty="0"/>
              <a:t>– formation of </a:t>
            </a:r>
            <a:r>
              <a:rPr lang="en-US" b="1" dirty="0" smtClean="0"/>
              <a:t>eggs </a:t>
            </a:r>
            <a:r>
              <a:rPr lang="en-US" b="1" dirty="0"/>
              <a:t>in </a:t>
            </a:r>
            <a:r>
              <a:rPr lang="en-US" b="1" dirty="0" smtClean="0"/>
              <a:t>females.</a:t>
            </a:r>
            <a:endParaRPr lang="en-US" dirty="0" smtClean="0"/>
          </a:p>
          <a:p>
            <a:pPr lvl="1">
              <a:buBlip>
                <a:blip r:embed="rId3"/>
              </a:buBlip>
            </a:pPr>
            <a:r>
              <a:rPr lang="en-US" b="1" dirty="0" smtClean="0"/>
              <a:t>Results </a:t>
            </a:r>
            <a:r>
              <a:rPr lang="en-US" b="1" dirty="0"/>
              <a:t>in 4 haploid cells, but only 1 </a:t>
            </a:r>
            <a:r>
              <a:rPr lang="en-US" b="1" dirty="0" smtClean="0"/>
              <a:t>becomes </a:t>
            </a:r>
            <a:r>
              <a:rPr lang="en-US" b="1" dirty="0"/>
              <a:t>a mature egg cell.  </a:t>
            </a:r>
            <a:endParaRPr lang="en-US" dirty="0" smtClean="0"/>
          </a:p>
          <a:p>
            <a:pPr lvl="1">
              <a:buBlip>
                <a:blip r:embed="rId3"/>
              </a:buBlip>
            </a:pPr>
            <a:r>
              <a:rPr lang="en-US" b="1" dirty="0" smtClean="0"/>
              <a:t>The </a:t>
            </a:r>
            <a:r>
              <a:rPr lang="en-US" b="1" dirty="0"/>
              <a:t>other three are called Polar </a:t>
            </a:r>
            <a:r>
              <a:rPr lang="en-US" b="1" dirty="0" smtClean="0"/>
              <a:t>Bodies.</a:t>
            </a:r>
            <a:endParaRPr lang="en-US" dirty="0" smtClean="0"/>
          </a:p>
          <a:p>
            <a:pPr lvl="1">
              <a:buBlip>
                <a:blip r:embed="rId3"/>
              </a:buBlip>
            </a:pPr>
            <a:r>
              <a:rPr lang="en-US" b="1" dirty="0" smtClean="0"/>
              <a:t>The </a:t>
            </a:r>
            <a:r>
              <a:rPr lang="en-US" b="1" dirty="0"/>
              <a:t>egg contains all the cytoplasm</a:t>
            </a:r>
            <a:r>
              <a:rPr lang="en-US" b="1" dirty="0" smtClean="0"/>
              <a:t>.</a:t>
            </a:r>
          </a:p>
          <a:p>
            <a:pPr lvl="2">
              <a:buBlip>
                <a:blip r:embed="rId3"/>
              </a:buBlip>
            </a:pPr>
            <a:r>
              <a:rPr lang="en-US" b="1" dirty="0" smtClean="0"/>
              <a:t>This is the “food” for the embryo after fertilization</a:t>
            </a:r>
            <a:endParaRPr lang="en-US" dirty="0"/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gamete formation.gif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838200" y="457200"/>
            <a:ext cx="7696200" cy="59711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8130" name="Picture 2" descr="http://www.odec.ca/projects/2008/hess8s2/images/human%20embryo%20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0" y="1638300"/>
            <a:ext cx="6096000" cy="36576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981200" y="457200"/>
            <a:ext cx="50292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 smtClean="0">
                <a:latin typeface="Times New Roman" pitchFamily="18" charset="0"/>
                <a:cs typeface="Times New Roman" pitchFamily="18" charset="0"/>
              </a:rPr>
              <a:t>HUMAN EMBRYO</a:t>
            </a:r>
            <a:endParaRPr lang="en-US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362200" y="990600"/>
            <a:ext cx="403860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 smtClean="0">
                <a:latin typeface="Times New Roman" pitchFamily="18" charset="0"/>
                <a:cs typeface="Times New Roman" pitchFamily="18" charset="0"/>
                <a:hlinkClick r:id="rId3"/>
              </a:rPr>
              <a:t>Meiosis Square Dance</a:t>
            </a:r>
            <a:endParaRPr lang="en-US" sz="3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4" descr="meiosis square dance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438400" y="2590800"/>
            <a:ext cx="4114800" cy="309820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362200" y="990600"/>
            <a:ext cx="4495800" cy="1600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en-US" sz="7200" dirty="0" smtClean="0">
                <a:latin typeface="Times New Roman" pitchFamily="18" charset="0"/>
                <a:cs typeface="Times New Roman" pitchFamily="18" charset="0"/>
                <a:hlinkClick r:id="rId3"/>
              </a:rPr>
              <a:t>THE END</a:t>
            </a:r>
            <a:endParaRPr lang="en-US" sz="72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3" descr="That's all folks.jpg"/>
          <p:cNvPicPr>
            <a:picLocks noChangeAspect="1"/>
          </p:cNvPicPr>
          <p:nvPr/>
        </p:nvPicPr>
        <p:blipFill>
          <a:blip r:embed="rId4" cstate="print"/>
          <a:stretch>
            <a:fillRect/>
          </a:stretch>
        </p:blipFill>
        <p:spPr>
          <a:xfrm>
            <a:off x="2286000" y="2590800"/>
            <a:ext cx="4343400" cy="324950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lvl="0"/>
            <a:r>
              <a:rPr lang="en-US" dirty="0">
                <a:latin typeface="Times New Roman" pitchFamily="18" charset="0"/>
                <a:cs typeface="Times New Roman" pitchFamily="18" charset="0"/>
              </a:rPr>
              <a:t>INTRODUCTION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en-US" b="1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838200"/>
            <a:ext cx="8229600" cy="3200400"/>
          </a:xfrm>
        </p:spPr>
        <p:txBody>
          <a:bodyPr/>
          <a:lstStyle/>
          <a:p>
            <a:pPr marL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Stages are similar to mitosis</a:t>
            </a:r>
          </a:p>
          <a:p>
            <a:pPr marL="0">
              <a:spcBef>
                <a:spcPts val="0"/>
              </a:spcBef>
              <a:buBlip>
                <a:blip r:embed="rId3"/>
              </a:buBlip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Cells divide TWICE</a:t>
            </a:r>
          </a:p>
          <a:p>
            <a:pPr marL="0">
              <a:spcBef>
                <a:spcPts val="0"/>
              </a:spcBef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marL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Goal of Meiosis – to create cells with half the number of the chromosomes as the original cell.</a:t>
            </a:r>
          </a:p>
        </p:txBody>
      </p:sp>
      <p:pic>
        <p:nvPicPr>
          <p:cNvPr id="30722" name="Picture 2" descr="http://highschool.caminonuevo.org/Student_Website/Christian_Dominguez/10th/Biology/Christian%20Dominguez_files/Ugly%20Rabbit_files/image00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048000" y="3886200"/>
            <a:ext cx="2289994" cy="22098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52600" y="152400"/>
            <a:ext cx="5029200" cy="914400"/>
          </a:xfrm>
        </p:spPr>
        <p:txBody>
          <a:bodyPr>
            <a:normAutofit/>
          </a:bodyPr>
          <a:lstStyle/>
          <a:p>
            <a:r>
              <a:rPr lang="en-US" sz="3600" dirty="0" smtClean="0">
                <a:latin typeface="Times New Roman" pitchFamily="18" charset="0"/>
                <a:cs typeface="Times New Roman" pitchFamily="18" charset="0"/>
              </a:rPr>
              <a:t>VOCABULARY</a:t>
            </a:r>
            <a:endParaRPr lang="en-US" sz="3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066800"/>
            <a:ext cx="8458200" cy="5410200"/>
          </a:xfrm>
        </p:spPr>
        <p:txBody>
          <a:bodyPr>
            <a:noAutofit/>
          </a:bodyPr>
          <a:lstStyle/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1600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Diploid – When a cell has all of the chromosomes 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humans, diploid would have 46 	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pairs)</a:t>
            </a:r>
          </a:p>
          <a:p>
            <a:pPr lvl="1">
              <a:spcBef>
                <a:spcPts val="0"/>
              </a:spcBef>
              <a:buNone/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Haploid 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– sex cells  (sperm &amp; egg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humans these have 23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chromosomes.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Not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pairs</a:t>
            </a:r>
          </a:p>
          <a:p>
            <a:pPr>
              <a:spcBef>
                <a:spcPts val="0"/>
              </a:spcBef>
              <a:buBlip>
                <a:blip r:embed="rId3"/>
              </a:buBlip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Fertilization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– fusion of the nuclei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gametes.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restores the full number of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 chromosomes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(46 in humans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parent gives 23 unpaired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chromosomes.</a:t>
            </a:r>
          </a:p>
          <a:p>
            <a:pPr lvl="1">
              <a:spcBef>
                <a:spcPts val="0"/>
              </a:spcBef>
              <a:buBlip>
                <a:blip r:embed="rId3"/>
              </a:buBlip>
            </a:pPr>
            <a:endParaRPr lang="en-US" sz="2000" dirty="0">
              <a:latin typeface="Times New Roman" pitchFamily="18" charset="0"/>
              <a:cs typeface="Times New Roman" pitchFamily="18" charset="0"/>
            </a:endParaRPr>
          </a:p>
          <a:p>
            <a:pPr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Homologous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chromosomes – chromosomes that make up each of the 23 pairs (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46 total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chromosomes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Similar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in size and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shape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Have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similar genetic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content</a:t>
            </a:r>
          </a:p>
          <a:p>
            <a:pPr lvl="2">
              <a:spcBef>
                <a:spcPts val="0"/>
              </a:spcBef>
              <a:buBlip>
                <a:blip r:embed="rId3"/>
              </a:buBlip>
            </a:pP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Sex </a:t>
            </a:r>
            <a:r>
              <a:rPr lang="en-US" sz="2000" dirty="0">
                <a:latin typeface="Times New Roman" pitchFamily="18" charset="0"/>
                <a:cs typeface="Times New Roman" pitchFamily="18" charset="0"/>
              </a:rPr>
              <a:t>chromosomes are not </a:t>
            </a:r>
            <a:r>
              <a:rPr lang="en-US" sz="2000" dirty="0" smtClean="0">
                <a:latin typeface="Times New Roman" pitchFamily="18" charset="0"/>
                <a:cs typeface="Times New Roman" pitchFamily="18" charset="0"/>
              </a:rPr>
              <a:t>homologous.</a:t>
            </a:r>
          </a:p>
          <a:p>
            <a:pPr lvl="3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Females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XX</a:t>
            </a:r>
          </a:p>
          <a:p>
            <a:pPr lvl="3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Males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are XY</a:t>
            </a:r>
          </a:p>
          <a:p>
            <a:endParaRPr lang="en-US" sz="16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905000" y="228600"/>
            <a:ext cx="52578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Stages of Meiosis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Meiosis takes place only in sex cells in order to get the haploid  (1/2) number of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chromosomes.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Each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cell divides twice, but the DNA is 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replicated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only 	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once.</a:t>
            </a:r>
          </a:p>
          <a:p>
            <a:pPr lvl="1"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stages are similar to mitosis.</a:t>
            </a:r>
          </a:p>
          <a:p>
            <a:endParaRPr lang="en-US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228600"/>
            <a:ext cx="49530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Prophase 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76799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Chromosomes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are already replicated (just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like mitosis).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produces two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chromatids – total of 4 chromosomes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Tetrad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– A group of four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chromatids.</a:t>
            </a:r>
          </a:p>
          <a:p>
            <a:pPr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Crossing Over – process where 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four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chromatids (tetrads) twist around each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other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and exchange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segments.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This shuffles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genes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, creating new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genetic combinations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4578" name="Picture 2" descr="http://www.uic.edu/classes/bios/bios100/f05pm/prophase1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612900" cy="1619734"/>
          </a:xfrm>
          <a:prstGeom prst="rect">
            <a:avLst/>
          </a:prstGeom>
          <a:noFill/>
        </p:spPr>
      </p:pic>
      <p:pic>
        <p:nvPicPr>
          <p:cNvPr id="24580" name="Picture 4" descr="http://www.uic.edu/classes/bios/bios100/f05pm/prophase1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67600" y="1"/>
            <a:ext cx="1676400" cy="168350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 </a:t>
            </a:r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Metaphase I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C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entromeres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tetrads (group of 4 homologous chromosomes) line up at the equator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endParaRPr lang="en-US" sz="40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</a:rPr>
              <a:t>JUST LIKE MITOSIS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2530" name="Picture 2" descr="http://t0.gstatic.com/images?q=tbn:YPC04LslO8hV_M:http://www.sinauer.com/cooper/4e/micro/16/16-02_Meiosis-Metaphase1(NL-Large)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895600" y="2895600"/>
            <a:ext cx="2789647" cy="189227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Anaphase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48006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Homologous chromosomes of each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tetrad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separate and move to opposite ends of the cell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lvl="1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cells still have 46 chromosomes.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sz="2600" dirty="0">
                <a:latin typeface="Times New Roman" pitchFamily="18" charset="0"/>
                <a:cs typeface="Times New Roman" pitchFamily="18" charset="0"/>
              </a:rPr>
              <a:t>process is called – Disjunction </a:t>
            </a:r>
            <a:endParaRPr lang="en-US" sz="2600" dirty="0" smtClean="0">
              <a:latin typeface="Times New Roman" pitchFamily="18" charset="0"/>
              <a:cs typeface="Times New Roman" pitchFamily="18" charset="0"/>
            </a:endParaRPr>
          </a:p>
          <a:p>
            <a:pPr lvl="2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Important </a:t>
            </a: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in genetic disorders like </a:t>
            </a: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Down’s Syndrome.</a:t>
            </a:r>
          </a:p>
          <a:p>
            <a:pPr lvl="2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In Down’s Syndrome, the homologous chromosomes FAIL to separate </a:t>
            </a:r>
          </a:p>
          <a:p>
            <a:pPr lvl="3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One cell ends up with an extra chromosome </a:t>
            </a:r>
          </a:p>
          <a:p>
            <a:pPr lvl="3">
              <a:buBlip>
                <a:blip r:embed="rId3"/>
              </a:buBlip>
            </a:pPr>
            <a:r>
              <a:rPr lang="en-US" sz="2200" dirty="0" smtClean="0">
                <a:latin typeface="Times New Roman" pitchFamily="18" charset="0"/>
                <a:cs typeface="Times New Roman" pitchFamily="18" charset="0"/>
              </a:rPr>
              <a:t>The other cell ends up with one less chromosome</a:t>
            </a:r>
          </a:p>
          <a:p>
            <a:pPr lvl="3">
              <a:buBlip>
                <a:blip r:embed="rId3"/>
              </a:buBlip>
            </a:pPr>
            <a:r>
              <a:rPr lang="en-US" sz="220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Called “non-disjunction”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 </a:t>
            </a:r>
            <a:endParaRPr lang="en-US" sz="2600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pic>
        <p:nvPicPr>
          <p:cNvPr id="20482" name="Picture 2" descr="http://t3.gstatic.com/images?q=tbn:YijjHCLop6IFfM:http://staff.jccc.net/pdecell/celldivision/images/anaphase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086600" y="4986866"/>
            <a:ext cx="1638300" cy="1547285"/>
          </a:xfrm>
          <a:prstGeom prst="rect">
            <a:avLst/>
          </a:prstGeom>
          <a:noFill/>
        </p:spPr>
      </p:pic>
      <p:pic>
        <p:nvPicPr>
          <p:cNvPr id="20484" name="Picture 4" descr="http://t3.gstatic.com/images?q=tbn:YijjHCLop6IFfM:http://staff.jccc.net/pdecell/celldivision/images/anaphase1.gif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228600" y="5181600"/>
            <a:ext cx="1432111" cy="13525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6400" y="152400"/>
            <a:ext cx="4800600" cy="1143000"/>
          </a:xfrm>
        </p:spPr>
        <p:txBody>
          <a:bodyPr>
            <a:normAutofit/>
          </a:bodyPr>
          <a:lstStyle/>
          <a:p>
            <a:r>
              <a:rPr lang="en-US" sz="3600" dirty="0">
                <a:latin typeface="Times New Roman" pitchFamily="18" charset="0"/>
                <a:cs typeface="Times New Roman" pitchFamily="18" charset="0"/>
              </a:rPr>
              <a:t>Telophase I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066800"/>
            <a:ext cx="8229600" cy="38862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2 daughter cells are formed </a:t>
            </a: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The chromosomes </a:t>
            </a:r>
            <a:r>
              <a:rPr lang="en-US" sz="2800" dirty="0">
                <a:latin typeface="Times New Roman" pitchFamily="18" charset="0"/>
                <a:cs typeface="Times New Roman" pitchFamily="18" charset="0"/>
              </a:rPr>
              <a:t>are already </a:t>
            </a: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replicated.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The </a:t>
            </a:r>
            <a:r>
              <a:rPr lang="en-US" sz="2400" dirty="0">
                <a:latin typeface="Times New Roman" pitchFamily="18" charset="0"/>
                <a:cs typeface="Times New Roman" pitchFamily="18" charset="0"/>
              </a:rPr>
              <a:t>second division of meiosis starts 				immediately.</a:t>
            </a:r>
          </a:p>
          <a:p>
            <a:pPr lvl="0"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 lvl="0" algn="ctr">
              <a:buNone/>
            </a:pP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REMEMBER:  THE CHROMOSOMES </a:t>
            </a:r>
            <a:r>
              <a:rPr lang="en-US" sz="2800" b="1" dirty="0">
                <a:latin typeface="Times New Roman" pitchFamily="18" charset="0"/>
                <a:cs typeface="Times New Roman" pitchFamily="18" charset="0"/>
              </a:rPr>
              <a:t>DO NOT REPLICATE.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18434" name="Picture 2" descr="http://t1.gstatic.com/images?q=tbn:5KvV8EVueBENJM:http://www.uic.edu/classes/bios/bios100/f05pm/telophase1m.jpg">
            <a:hlinkClick r:id="rId4"/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3733800" y="4419600"/>
            <a:ext cx="2057400" cy="2057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 descr="Meiosis 1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685800" y="514350"/>
            <a:ext cx="7696200" cy="57721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788</TotalTime>
  <Words>485</Words>
  <Application>Microsoft Office PowerPoint</Application>
  <PresentationFormat>On-screen Show (4:3)</PresentationFormat>
  <Paragraphs>102</Paragraphs>
  <Slides>17</Slides>
  <Notes>17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18" baseType="lpstr">
      <vt:lpstr>Office Theme</vt:lpstr>
      <vt:lpstr>MEIOSIS</vt:lpstr>
      <vt:lpstr>INTRODUCTION </vt:lpstr>
      <vt:lpstr>VOCABULARY</vt:lpstr>
      <vt:lpstr>Stages of Meiosis </vt:lpstr>
      <vt:lpstr>Prophase I </vt:lpstr>
      <vt:lpstr> Metaphase I </vt:lpstr>
      <vt:lpstr>Anaphase I</vt:lpstr>
      <vt:lpstr>Telophase I</vt:lpstr>
      <vt:lpstr>PowerPoint Presentation</vt:lpstr>
      <vt:lpstr>MEIOSIS II</vt:lpstr>
      <vt:lpstr>Stages of Meiosis II </vt:lpstr>
      <vt:lpstr>PowerPoint Presentation</vt:lpstr>
      <vt:lpstr>GAMETE FORMATION</vt:lpstr>
      <vt:lpstr>PowerPoint Presentation</vt:lpstr>
      <vt:lpstr>PowerPoint Presentation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MEIOSIS</dc:title>
  <dc:creator>Sally</dc:creator>
  <cp:lastModifiedBy>Sally</cp:lastModifiedBy>
  <cp:revision>17</cp:revision>
  <dcterms:created xsi:type="dcterms:W3CDTF">2010-03-01T15:44:30Z</dcterms:created>
  <dcterms:modified xsi:type="dcterms:W3CDTF">2013-02-18T15:56:43Z</dcterms:modified>
</cp:coreProperties>
</file>